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31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5D606-5530-4A9B-AF87-AF32AF27FDB4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D26B8-D521-45D5-8AE3-978F83EA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30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AFBAC-FA4C-4885-B458-1D6A8FD8C3D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86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ms.gol.com/bunken/2015kms/dscf0916.jpg" TargetMode="External"/><Relationship Id="rId13" Type="http://schemas.openxmlformats.org/officeDocument/2006/relationships/hyperlink" Target="http://www.kms.gol.com/bunken/tanisenn/tanisi.htm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kms.gol.com/bunken/yosan2016-2026.jpg" TargetMode="External"/><Relationship Id="rId12" Type="http://schemas.openxmlformats.org/officeDocument/2006/relationships/hyperlink" Target="http://youtu.be/r3mpCeFD0B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ms.gol.com/bunken/yosan%20a.xps" TargetMode="External"/><Relationship Id="rId11" Type="http://schemas.openxmlformats.org/officeDocument/2006/relationships/hyperlink" Target="https://www.youtube.com/watch?v=Mxzo__V6lI8" TargetMode="External"/><Relationship Id="rId5" Type="http://schemas.openxmlformats.org/officeDocument/2006/relationships/hyperlink" Target="http://www.jsai.jp/" TargetMode="External"/><Relationship Id="rId10" Type="http://schemas.openxmlformats.org/officeDocument/2006/relationships/hyperlink" Target="https://ja.wikipedia.org/wiki/%E8%A6%B3%E5%85%89%E8%B3%87%E6%BA%90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kms.gol.com/bunken/2015kms/ndl201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6" y="2212921"/>
            <a:ext cx="1873506" cy="213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02" y="2989461"/>
            <a:ext cx="108318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9" y="0"/>
            <a:ext cx="91440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ja-JP" sz="1600" b="1" dirty="0"/>
              <a:t>【</a:t>
            </a:r>
            <a:r>
              <a:rPr lang="ja-JP" altLang="en-US" sz="1600" b="1" dirty="0" smtClean="0"/>
              <a:t>提案</a:t>
            </a:r>
            <a:r>
              <a:rPr lang="en-US" altLang="ja-JP" sz="1600" b="1" dirty="0" smtClean="0"/>
              <a:t>】</a:t>
            </a:r>
            <a:r>
              <a:rPr lang="ja-JP" altLang="en-US" sz="1600" b="1" dirty="0" smtClean="0"/>
              <a:t>　　　　</a:t>
            </a:r>
            <a:r>
              <a:rPr lang="en-US" altLang="ja-JP" sz="1600" b="1" dirty="0" smtClean="0"/>
              <a:t>S </a:t>
            </a:r>
            <a:r>
              <a:rPr lang="ja-JP" altLang="en-US" sz="1600" b="1" dirty="0" smtClean="0"/>
              <a:t>（</a:t>
            </a:r>
            <a:r>
              <a:rPr lang="en-US" altLang="ja-JP" sz="1600" b="1" dirty="0" smtClean="0"/>
              <a:t>Scene</a:t>
            </a:r>
            <a:r>
              <a:rPr lang="ja-JP" altLang="en-US" sz="1600" b="1" dirty="0" smtClean="0"/>
              <a:t>：情況）　</a:t>
            </a:r>
            <a:r>
              <a:rPr lang="en-US" altLang="ja-JP" sz="1600" b="1" dirty="0" smtClean="0"/>
              <a:t>V </a:t>
            </a:r>
            <a:r>
              <a:rPr lang="ja-JP" altLang="en-US" sz="1600" b="1" dirty="0" smtClean="0"/>
              <a:t>（</a:t>
            </a:r>
            <a:r>
              <a:rPr lang="en-US" altLang="ja-JP" sz="1600" b="1" dirty="0"/>
              <a:t>View</a:t>
            </a:r>
            <a:r>
              <a:rPr lang="ja-JP" altLang="en-US" sz="1600" b="1" dirty="0"/>
              <a:t>：判断</a:t>
            </a:r>
            <a:r>
              <a:rPr lang="ja-JP" altLang="en-US" sz="1600" b="1" dirty="0" smtClean="0"/>
              <a:t>）　</a:t>
            </a:r>
            <a:r>
              <a:rPr lang="en-US" altLang="ja-JP" sz="1600" b="1" dirty="0" smtClean="0"/>
              <a:t>C </a:t>
            </a:r>
            <a:r>
              <a:rPr lang="ja-JP" altLang="en-US" sz="1600" b="1" dirty="0" smtClean="0"/>
              <a:t>（</a:t>
            </a:r>
            <a:r>
              <a:rPr lang="en-US" altLang="ja-JP" sz="1600" b="1" dirty="0"/>
              <a:t>Concept</a:t>
            </a:r>
            <a:r>
              <a:rPr lang="ja-JP" altLang="en-US" sz="1600" b="1" dirty="0"/>
              <a:t>：中心概念</a:t>
            </a:r>
            <a:r>
              <a:rPr lang="ja-JP" altLang="en-US" sz="1600" b="1" dirty="0" smtClean="0"/>
              <a:t>）　</a:t>
            </a:r>
            <a:r>
              <a:rPr lang="en-US" altLang="ja-JP" sz="1600" b="1" dirty="0" smtClean="0"/>
              <a:t>I </a:t>
            </a:r>
            <a:r>
              <a:rPr lang="ja-JP" altLang="en-US" sz="1600" b="1" dirty="0" smtClean="0"/>
              <a:t>（</a:t>
            </a:r>
            <a:r>
              <a:rPr lang="en-US" altLang="ja-JP" sz="1600" b="1" dirty="0" smtClean="0"/>
              <a:t>Idea</a:t>
            </a:r>
            <a:r>
              <a:rPr lang="ja-JP" altLang="en-US" sz="1600" b="1" dirty="0" smtClean="0"/>
              <a:t>：具体案）　</a:t>
            </a:r>
            <a:r>
              <a:rPr lang="en-US" altLang="ja-JP" sz="1600" b="1" dirty="0" smtClean="0"/>
              <a:t>P </a:t>
            </a:r>
            <a:r>
              <a:rPr lang="ja-JP" altLang="en-US" sz="1600" b="1" dirty="0" smtClean="0"/>
              <a:t>（</a:t>
            </a:r>
            <a:r>
              <a:rPr lang="en-US" altLang="ja-JP" sz="1600" b="1" dirty="0" smtClean="0"/>
              <a:t>Plan</a:t>
            </a:r>
            <a:r>
              <a:rPr lang="ja-JP" altLang="en-US" sz="1600" b="1" dirty="0" smtClean="0"/>
              <a:t>：実行計画）</a:t>
            </a:r>
            <a:endParaRPr lang="en-US" altLang="ja-JP" sz="1600" b="1" dirty="0" smtClean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611475" y="4511774"/>
            <a:ext cx="4392488" cy="2028671"/>
          </a:xfrm>
          <a:prstGeom prst="rect">
            <a:avLst/>
          </a:prstGeom>
          <a:ln>
            <a:solidFill>
              <a:schemeClr val="accent1">
                <a:alpha val="99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ja-JP" sz="1400" b="1" dirty="0" smtClean="0">
                <a:solidFill>
                  <a:prstClr val="black"/>
                </a:solidFill>
                <a:latin typeface="+mn-ea"/>
                <a:ea typeface="+mn-ea"/>
              </a:rPr>
              <a:t>P</a:t>
            </a:r>
            <a:r>
              <a:rPr lang="ja-JP" altLang="en-US" sz="1400" b="1" dirty="0" smtClean="0">
                <a:solidFill>
                  <a:prstClr val="black"/>
                </a:solidFill>
                <a:latin typeface="+mn-ea"/>
                <a:ea typeface="+mn-ea"/>
              </a:rPr>
              <a:t>： 実行計画</a:t>
            </a:r>
            <a:endParaRPr lang="en-US" altLang="ja-JP" sz="1400" b="1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●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ea typeface="+mn-ea"/>
              </a:rPr>
              <a:t>2016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年度中：　情報収集のため、左案に基づき各地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ja-JP" altLang="en-US" sz="1400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　域の、過去の古文書の所在の情報、現時点までの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ja-JP" altLang="en-US" sz="1400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　古文書調査のデータの収集を開始。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ea typeface="+mn-ea"/>
              </a:rPr>
              <a:t>10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年計画。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● 「調査・情報収集」　「補修」　「デジカメ撮影」　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ja-JP" altLang="en-US" sz="1400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　の各作業仕様書の作成とそれを指導できる技術担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ja-JP" altLang="en-US" sz="1400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　当者の育成。　指導、教育して各県毎に配置。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● 作業場所：　各地域の公共施設等。  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/>
            <a:r>
              <a:rPr lang="en-US" altLang="ja-JP" sz="1400" dirty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ea typeface="+mn-ea"/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（駐車場・エレベータ・空調 等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ea typeface="+mn-ea"/>
              </a:rPr>
              <a:t>…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力作業の軽減）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4908" y="4509120"/>
            <a:ext cx="4392488" cy="2031325"/>
          </a:xfrm>
          <a:prstGeom prst="rect">
            <a:avLst/>
          </a:prstGeom>
          <a:ln>
            <a:solidFill>
              <a:schemeClr val="accent1">
                <a:alpha val="99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400" b="1" dirty="0" smtClean="0">
                <a:solidFill>
                  <a:prstClr val="black"/>
                </a:solidFill>
                <a:latin typeface="+mn-ea"/>
              </a:rPr>
              <a:t>I</a:t>
            </a:r>
            <a:r>
              <a:rPr lang="ja-JP" altLang="en-US" sz="1400" b="1" dirty="0" smtClean="0">
                <a:solidFill>
                  <a:prstClr val="black"/>
                </a:solidFill>
                <a:latin typeface="+mn-ea"/>
              </a:rPr>
              <a:t>： 具体案</a:t>
            </a:r>
            <a:endParaRPr lang="en-US" altLang="ja-JP" sz="14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●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官について：　担当は各県内 （県市区町村史編纂・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 郷土資料館等） と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hlinkClick r:id="rId5"/>
              </a:rPr>
              <a:t>全史料協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 ・ 国文研等既存の情報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   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を基に連携して情報の収集。　作業人員は各役所の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老齢者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情報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把握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部署から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人材募集。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●　民について：　募集された老齢者・女性方への作業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     適正の確認と技術教育。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● 予算：　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10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年間予算 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hlinkClick r:id="rId6"/>
              </a:rPr>
              <a:t>900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hlinkClick r:id="rId6"/>
              </a:rPr>
              <a:t>億円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  （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hlinkClick r:id="rId7"/>
              </a:rPr>
              <a:t>90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hlinkClick r:id="rId7"/>
              </a:rPr>
              <a:t>億円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/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×10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年）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全国 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都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道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2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府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43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県に網羅。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5253" y="2209373"/>
            <a:ext cx="8352929" cy="2117503"/>
          </a:xfrm>
          <a:prstGeom prst="rect">
            <a:avLst/>
          </a:prstGeom>
          <a:ln>
            <a:solidFill>
              <a:schemeClr val="accent1">
                <a:alpha val="99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US" altLang="ja-JP" sz="1400" b="1" dirty="0" smtClean="0">
              <a:solidFill>
                <a:prstClr val="black"/>
              </a:solidFill>
              <a:latin typeface="+mn-ea"/>
            </a:endParaRPr>
          </a:p>
          <a:p>
            <a:pPr lvl="0">
              <a:spcBef>
                <a:spcPct val="20000"/>
              </a:spcBef>
            </a:pPr>
            <a:r>
              <a:rPr lang="en-US" altLang="ja-JP" sz="1400" b="1" dirty="0" smtClean="0">
                <a:solidFill>
                  <a:prstClr val="black"/>
                </a:solidFill>
                <a:latin typeface="+mn-ea"/>
              </a:rPr>
              <a:t>C</a:t>
            </a:r>
            <a:r>
              <a:rPr lang="ja-JP" altLang="en-US" sz="1400" b="1" dirty="0" smtClean="0">
                <a:solidFill>
                  <a:prstClr val="black"/>
                </a:solidFill>
                <a:latin typeface="+mn-ea"/>
              </a:rPr>
              <a:t>： 中心概念　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日本・地方の活性化 （創生・雇用） は 「</a:t>
            </a:r>
            <a:r>
              <a:rPr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古文書 の 管理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」 から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>
              <a:spcBef>
                <a:spcPct val="20000"/>
              </a:spcBef>
            </a:pP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>
              <a:spcBef>
                <a:spcPct val="200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　　　　　　　　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 ● 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「老齢者方や女性」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に適する手作業。 （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hlinkClick r:id="rId8"/>
              </a:rPr>
              <a:t>補修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作業 ・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hlinkClick r:id="rId9"/>
              </a:rPr>
              <a:t>デジカメ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撮影）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lvl="0"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　　　　　　　  ● 博物館・郷土資料館の充実。 （</a:t>
            </a:r>
            <a:r>
              <a:rPr lang="ja-JP" altLang="en-US" sz="1400" dirty="0">
                <a:solidFill>
                  <a:prstClr val="black"/>
                </a:solidFill>
                <a:latin typeface="+mn-ea"/>
                <a:hlinkClick r:id="rId10"/>
              </a:rPr>
              <a:t>観光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hlinkClick r:id="rId10"/>
              </a:rPr>
              <a:t>資源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 ・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hlinkClick r:id="rId11"/>
              </a:rPr>
              <a:t>災害対策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・ 郷土愛）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　　　　　　　  ● 海外からの受注。 （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史料補修者 の プロ化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）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　　　　　　　  ● 「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生きがいの創出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」 「老化の防止」 （医療負担の軽減）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>
              <a:spcBef>
                <a:spcPct val="20000"/>
              </a:spcBef>
            </a:pP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4908" y="374062"/>
            <a:ext cx="4392488" cy="1600438"/>
          </a:xfrm>
          <a:prstGeom prst="rect">
            <a:avLst/>
          </a:prstGeom>
          <a:ln>
            <a:solidFill>
              <a:schemeClr val="accent1">
                <a:alpha val="99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+mn-ea"/>
              </a:rPr>
              <a:t>S</a:t>
            </a:r>
            <a:r>
              <a:rPr lang="ja-JP" altLang="en-US" sz="1400" b="1" dirty="0" smtClean="0">
                <a:latin typeface="+mn-ea"/>
              </a:rPr>
              <a:t>： 情況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 「古文書」 のみ が：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 smtClean="0">
                <a:latin typeface="+mn-ea"/>
              </a:rPr>
              <a:t> </a:t>
            </a:r>
            <a:r>
              <a:rPr lang="ja-JP" altLang="en-US" sz="1400" dirty="0" smtClean="0">
                <a:latin typeface="+mn-ea"/>
              </a:rPr>
              <a:t>● 日本国民が江戸時代以前から各地域にあった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      寺子屋制度 等により 「識字率」 が世界最高峰の</a:t>
            </a:r>
            <a:r>
              <a:rPr lang="ja-JP" altLang="en-US" sz="1400" b="1" dirty="0" smtClean="0">
                <a:latin typeface="+mn-ea"/>
              </a:rPr>
              <a:t> 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  </a:t>
            </a:r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「文明国家」 であった 「事実」 を語る。 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 ●</a:t>
            </a:r>
            <a:r>
              <a:rPr lang="en-US" altLang="ja-JP" sz="1400" dirty="0">
                <a:latin typeface="+mn-ea"/>
              </a:rPr>
              <a:t> </a:t>
            </a:r>
            <a:r>
              <a:rPr lang="ja-JP" altLang="en-US" sz="1400" dirty="0" smtClean="0">
                <a:latin typeface="+mn-ea"/>
              </a:rPr>
              <a:t>世界人類に誇る 「知的財産」 の 「証拠」 </a:t>
            </a:r>
            <a:r>
              <a:rPr lang="ja-JP" altLang="en-US" sz="1400" dirty="0">
                <a:latin typeface="+mn-ea"/>
              </a:rPr>
              <a:t>となる</a:t>
            </a:r>
            <a:r>
              <a:rPr lang="ja-JP" altLang="en-US" sz="1400" dirty="0" smtClean="0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613013" y="386414"/>
            <a:ext cx="4392488" cy="1588086"/>
          </a:xfrm>
          <a:prstGeom prst="rect">
            <a:avLst/>
          </a:prstGeom>
          <a:ln>
            <a:solidFill>
              <a:schemeClr val="accent1">
                <a:alpha val="99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ja-JP" sz="1400" b="1" dirty="0" smtClean="0">
                <a:solidFill>
                  <a:prstClr val="black"/>
                </a:solidFill>
                <a:latin typeface="+mn-ea"/>
                <a:ea typeface="+mn-ea"/>
              </a:rPr>
              <a:t>V</a:t>
            </a:r>
            <a:r>
              <a:rPr lang="ja-JP" altLang="en-US" sz="1400" b="1" dirty="0">
                <a:solidFill>
                  <a:prstClr val="black"/>
                </a:solidFill>
                <a:latin typeface="+mn-ea"/>
                <a:ea typeface="+mn-ea"/>
              </a:rPr>
              <a:t>： </a:t>
            </a:r>
            <a:r>
              <a:rPr lang="ja-JP" altLang="en-US" sz="1400" b="1" dirty="0" smtClean="0">
                <a:solidFill>
                  <a:prstClr val="black"/>
                </a:solidFill>
                <a:latin typeface="+mn-ea"/>
                <a:ea typeface="+mn-ea"/>
              </a:rPr>
              <a:t>判断</a:t>
            </a:r>
            <a:endParaRPr lang="en-US" altLang="ja-JP" sz="1400" b="1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lvl="0" algn="l"/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● 廃棄されている：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lvl="0" algn="l"/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　 今まで存在 してきた多くの古文書が、民家の蔵・地域  　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lvl="0" algn="l"/>
            <a:r>
              <a:rPr lang="en-US" altLang="ja-JP" sz="1400" dirty="0">
                <a:solidFill>
                  <a:prstClr val="black"/>
                </a:solidFill>
                <a:latin typeface="+mn-ea"/>
                <a:ea typeface="+mn-ea"/>
              </a:rPr>
              <a:t> 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資料館・公民館・図書館・元小学校等の片隅で死蔵、　  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lvl="0" algn="l"/>
            <a:r>
              <a:rPr lang="en-US" altLang="ja-JP" sz="1400" dirty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ea typeface="+mn-ea"/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調査される事無く </a:t>
            </a:r>
            <a:r>
              <a:rPr lang="ja-JP" altLang="en-US" sz="1400" dirty="0">
                <a:solidFill>
                  <a:prstClr val="black"/>
                </a:solidFill>
                <a:latin typeface="+mn-ea"/>
                <a:ea typeface="+mn-ea"/>
              </a:rPr>
              <a:t>「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ゴミ」 として廃棄され続けている。● 「古文書」 の調査・補修 が出来る人材、それを育成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lvl="0" algn="l"/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   する環境が減少。（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ea typeface="+mn-ea"/>
              </a:rPr>
              <a:t>10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年後では不可能 </a:t>
            </a:r>
            <a:r>
              <a:rPr lang="ja-JP" altLang="en-US" sz="1400" dirty="0" smtClean="0">
                <a:latin typeface="+mn-ea"/>
                <a:hlinkClick r:id="rId12"/>
              </a:rPr>
              <a:t>現場</a:t>
            </a:r>
            <a:r>
              <a:rPr lang="ja-JP" altLang="en-US" sz="1400" dirty="0" smtClean="0">
                <a:latin typeface="+mn-ea"/>
              </a:rPr>
              <a:t> ・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  <a:hlinkClick r:id="rId13"/>
              </a:rPr>
              <a:t>詳細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ea typeface="+mn-ea"/>
              </a:rPr>
              <a:t>）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53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65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yoshitaka</dc:creator>
  <cp:lastModifiedBy>yoshitaka</cp:lastModifiedBy>
  <cp:revision>91</cp:revision>
  <cp:lastPrinted>2015-10-17T08:15:53Z</cp:lastPrinted>
  <dcterms:created xsi:type="dcterms:W3CDTF">2015-10-01T02:17:04Z</dcterms:created>
  <dcterms:modified xsi:type="dcterms:W3CDTF">2015-10-19T06:32:28Z</dcterms:modified>
</cp:coreProperties>
</file>