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331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5D606-5530-4A9B-AF87-AF32AF27FDB4}" type="datetimeFigureOut">
              <a:rPr kumimoji="1" lang="ja-JP" altLang="en-US" smtClean="0"/>
              <a:t>2015/10/19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D26B8-D521-45D5-8AE3-978F83EA7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303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AFBAC-FA4C-4885-B458-1D6A8FD8C3D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861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2015/10/19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2015/10/19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ms.gol.com/bunken/2015kms/dscf0916.jpg" TargetMode="External"/><Relationship Id="rId13" Type="http://schemas.openxmlformats.org/officeDocument/2006/relationships/hyperlink" Target="http://www.kms.gol.com/bunken/tanisenn/tanisi.htm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://www.kms.gol.com/bunken/yosan2016-2026.jpg" TargetMode="External"/><Relationship Id="rId12" Type="http://schemas.openxmlformats.org/officeDocument/2006/relationships/hyperlink" Target="http://youtu.be/r3mpCeFD0B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ms.gol.com/bunken/yosan%20a.xps" TargetMode="External"/><Relationship Id="rId11" Type="http://schemas.openxmlformats.org/officeDocument/2006/relationships/hyperlink" Target="https://www.youtube.com/watch?v=Mxzo__V6lI8" TargetMode="External"/><Relationship Id="rId5" Type="http://schemas.openxmlformats.org/officeDocument/2006/relationships/hyperlink" Target="http://www.jsai.jp/" TargetMode="External"/><Relationship Id="rId10" Type="http://schemas.openxmlformats.org/officeDocument/2006/relationships/hyperlink" Target="https://ja.wikipedia.org/wiki/%E8%A6%B3%E5%85%89%E8%B3%87%E6%BA%90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://www.kms.gol.com/bunken/2015kms/ndl2011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676" y="2212921"/>
            <a:ext cx="1873506" cy="2134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02" y="2989461"/>
            <a:ext cx="1083186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09" y="0"/>
            <a:ext cx="9144000" cy="304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altLang="ja-JP" sz="1600" b="1" dirty="0"/>
              <a:t>【</a:t>
            </a:r>
            <a:r>
              <a:rPr lang="ja-JP" altLang="en-US" sz="1600" b="1" dirty="0" smtClean="0"/>
              <a:t>提案</a:t>
            </a:r>
            <a:r>
              <a:rPr lang="en-US" altLang="ja-JP" sz="1600" b="1" dirty="0" smtClean="0"/>
              <a:t>】</a:t>
            </a:r>
            <a:r>
              <a:rPr lang="ja-JP" altLang="en-US" sz="1600" b="1" dirty="0" smtClean="0"/>
              <a:t>　　　　</a:t>
            </a:r>
            <a:r>
              <a:rPr lang="en-US" altLang="ja-JP" sz="1600" b="1" dirty="0" smtClean="0"/>
              <a:t>S </a:t>
            </a:r>
            <a:r>
              <a:rPr lang="ja-JP" altLang="en-US" sz="1600" b="1" dirty="0" smtClean="0"/>
              <a:t>（</a:t>
            </a:r>
            <a:r>
              <a:rPr lang="en-US" altLang="ja-JP" sz="1600" b="1" dirty="0" smtClean="0"/>
              <a:t>Scene</a:t>
            </a:r>
            <a:r>
              <a:rPr lang="ja-JP" altLang="en-US" sz="1600" b="1" dirty="0" smtClean="0"/>
              <a:t>：情況）　</a:t>
            </a:r>
            <a:r>
              <a:rPr lang="en-US" altLang="ja-JP" sz="1600" b="1" dirty="0" smtClean="0"/>
              <a:t>V </a:t>
            </a:r>
            <a:r>
              <a:rPr lang="ja-JP" altLang="en-US" sz="1600" b="1" dirty="0" smtClean="0"/>
              <a:t>（</a:t>
            </a:r>
            <a:r>
              <a:rPr lang="en-US" altLang="ja-JP" sz="1600" b="1" dirty="0"/>
              <a:t>View</a:t>
            </a:r>
            <a:r>
              <a:rPr lang="ja-JP" altLang="en-US" sz="1600" b="1" dirty="0"/>
              <a:t>：判断</a:t>
            </a:r>
            <a:r>
              <a:rPr lang="ja-JP" altLang="en-US" sz="1600" b="1" dirty="0" smtClean="0"/>
              <a:t>）　</a:t>
            </a:r>
            <a:r>
              <a:rPr lang="en-US" altLang="ja-JP" sz="1600" b="1" dirty="0" smtClean="0"/>
              <a:t>C </a:t>
            </a:r>
            <a:r>
              <a:rPr lang="ja-JP" altLang="en-US" sz="1600" b="1" dirty="0" smtClean="0"/>
              <a:t>（</a:t>
            </a:r>
            <a:r>
              <a:rPr lang="en-US" altLang="ja-JP" sz="1600" b="1" dirty="0"/>
              <a:t>Concept</a:t>
            </a:r>
            <a:r>
              <a:rPr lang="ja-JP" altLang="en-US" sz="1600" b="1" dirty="0"/>
              <a:t>：中心概念</a:t>
            </a:r>
            <a:r>
              <a:rPr lang="ja-JP" altLang="en-US" sz="1600" b="1" dirty="0" smtClean="0"/>
              <a:t>）　</a:t>
            </a:r>
            <a:r>
              <a:rPr lang="en-US" altLang="ja-JP" sz="1600" b="1" dirty="0" smtClean="0"/>
              <a:t>I </a:t>
            </a:r>
            <a:r>
              <a:rPr lang="ja-JP" altLang="en-US" sz="1600" b="1" dirty="0" smtClean="0"/>
              <a:t>（</a:t>
            </a:r>
            <a:r>
              <a:rPr lang="en-US" altLang="ja-JP" sz="1600" b="1" dirty="0" smtClean="0"/>
              <a:t>Idea</a:t>
            </a:r>
            <a:r>
              <a:rPr lang="ja-JP" altLang="en-US" sz="1600" b="1" dirty="0" smtClean="0"/>
              <a:t>：具体案）　</a:t>
            </a:r>
            <a:r>
              <a:rPr lang="en-US" altLang="ja-JP" sz="1600" b="1" dirty="0" smtClean="0"/>
              <a:t>P </a:t>
            </a:r>
            <a:r>
              <a:rPr lang="ja-JP" altLang="en-US" sz="1600" b="1" dirty="0" smtClean="0"/>
              <a:t>（</a:t>
            </a:r>
            <a:r>
              <a:rPr lang="en-US" altLang="ja-JP" sz="1600" b="1" dirty="0" smtClean="0"/>
              <a:t>Plan</a:t>
            </a:r>
            <a:r>
              <a:rPr lang="ja-JP" altLang="en-US" sz="1600" b="1" dirty="0" smtClean="0"/>
              <a:t>：実行計画）</a:t>
            </a:r>
            <a:endParaRPr lang="en-US" altLang="ja-JP" sz="1600" b="1" dirty="0" smtClean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4611475" y="4511774"/>
            <a:ext cx="4392488" cy="2028671"/>
          </a:xfrm>
          <a:prstGeom prst="rect">
            <a:avLst/>
          </a:prstGeom>
          <a:ln>
            <a:solidFill>
              <a:schemeClr val="accent1">
                <a:alpha val="99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en-US" altLang="ja-JP" sz="1400" b="1" dirty="0" smtClean="0">
                <a:solidFill>
                  <a:prstClr val="black"/>
                </a:solidFill>
                <a:latin typeface="+mn-ea"/>
                <a:ea typeface="+mn-ea"/>
              </a:rPr>
              <a:t>P</a:t>
            </a:r>
            <a:r>
              <a:rPr lang="ja-JP" altLang="en-US" sz="1400" b="1" dirty="0" smtClean="0">
                <a:solidFill>
                  <a:prstClr val="black"/>
                </a:solidFill>
                <a:latin typeface="+mn-ea"/>
                <a:ea typeface="+mn-ea"/>
              </a:rPr>
              <a:t>： 実行計画</a:t>
            </a:r>
            <a:endParaRPr lang="en-US" altLang="ja-JP" sz="1400" b="1" dirty="0" smtClean="0">
              <a:solidFill>
                <a:prstClr val="black"/>
              </a:solidFill>
              <a:latin typeface="+mn-ea"/>
              <a:ea typeface="+mn-ea"/>
            </a:endParaRPr>
          </a:p>
          <a:p>
            <a:pPr algn="l"/>
            <a:r>
              <a:rPr lang="ja-JP" altLang="en-US" sz="1400" dirty="0" smtClean="0">
                <a:solidFill>
                  <a:prstClr val="black"/>
                </a:solidFill>
                <a:latin typeface="+mn-ea"/>
                <a:ea typeface="+mn-ea"/>
              </a:rPr>
              <a:t>● </a:t>
            </a:r>
            <a:r>
              <a:rPr lang="en-US" altLang="ja-JP" sz="1400" dirty="0" smtClean="0">
                <a:solidFill>
                  <a:prstClr val="black"/>
                </a:solidFill>
                <a:latin typeface="+mn-ea"/>
                <a:ea typeface="+mn-ea"/>
              </a:rPr>
              <a:t>2016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  <a:ea typeface="+mn-ea"/>
              </a:rPr>
              <a:t>年度中：　情報収集のため、左案に基づき各地</a:t>
            </a:r>
            <a:endParaRPr lang="en-US" altLang="ja-JP" sz="1400" dirty="0" smtClean="0">
              <a:solidFill>
                <a:prstClr val="black"/>
              </a:solidFill>
              <a:latin typeface="+mn-ea"/>
              <a:ea typeface="+mn-ea"/>
            </a:endParaRPr>
          </a:p>
          <a:p>
            <a:pPr algn="l"/>
            <a:r>
              <a:rPr lang="ja-JP" altLang="en-US" sz="1400" dirty="0">
                <a:solidFill>
                  <a:prstClr val="black"/>
                </a:solidFill>
                <a:latin typeface="+mn-ea"/>
                <a:ea typeface="+mn-ea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  <a:ea typeface="+mn-ea"/>
              </a:rPr>
              <a:t>　域の、過去の古文書の所在の情報、現時点までの</a:t>
            </a:r>
            <a:endParaRPr lang="en-US" altLang="ja-JP" sz="1400" dirty="0" smtClean="0">
              <a:solidFill>
                <a:prstClr val="black"/>
              </a:solidFill>
              <a:latin typeface="+mn-ea"/>
              <a:ea typeface="+mn-ea"/>
            </a:endParaRPr>
          </a:p>
          <a:p>
            <a:pPr algn="l"/>
            <a:r>
              <a:rPr lang="ja-JP" altLang="en-US" sz="1400" dirty="0">
                <a:solidFill>
                  <a:prstClr val="black"/>
                </a:solidFill>
                <a:latin typeface="+mn-ea"/>
                <a:ea typeface="+mn-ea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  <a:ea typeface="+mn-ea"/>
              </a:rPr>
              <a:t>　古文書調査のデータの収集を開始。 </a:t>
            </a:r>
            <a:r>
              <a:rPr lang="en-US" altLang="ja-JP" sz="1400" dirty="0" smtClean="0">
                <a:solidFill>
                  <a:prstClr val="black"/>
                </a:solidFill>
                <a:latin typeface="+mn-ea"/>
                <a:ea typeface="+mn-ea"/>
              </a:rPr>
              <a:t>10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  <a:ea typeface="+mn-ea"/>
              </a:rPr>
              <a:t>年計画。</a:t>
            </a:r>
            <a:endParaRPr lang="en-US" altLang="ja-JP" sz="1400" dirty="0" smtClean="0">
              <a:solidFill>
                <a:prstClr val="black"/>
              </a:solidFill>
              <a:latin typeface="+mn-ea"/>
              <a:ea typeface="+mn-ea"/>
            </a:endParaRPr>
          </a:p>
          <a:p>
            <a:pPr algn="l"/>
            <a:r>
              <a:rPr lang="ja-JP" altLang="en-US" sz="1400" dirty="0" smtClean="0">
                <a:solidFill>
                  <a:prstClr val="black"/>
                </a:solidFill>
                <a:latin typeface="+mn-ea"/>
                <a:ea typeface="+mn-ea"/>
              </a:rPr>
              <a:t>● 「調査・情報収集」　「補修」　「デジカメ撮影」　</a:t>
            </a:r>
            <a:endParaRPr lang="en-US" altLang="ja-JP" sz="1400" dirty="0" smtClean="0">
              <a:solidFill>
                <a:prstClr val="black"/>
              </a:solidFill>
              <a:latin typeface="+mn-ea"/>
              <a:ea typeface="+mn-ea"/>
            </a:endParaRPr>
          </a:p>
          <a:p>
            <a:pPr algn="l"/>
            <a:r>
              <a:rPr lang="ja-JP" altLang="en-US" sz="1400" dirty="0">
                <a:solidFill>
                  <a:prstClr val="black"/>
                </a:solidFill>
                <a:latin typeface="+mn-ea"/>
                <a:ea typeface="+mn-ea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  <a:ea typeface="+mn-ea"/>
              </a:rPr>
              <a:t>　の各作業仕様書の作成とそれを指導できる技術担</a:t>
            </a:r>
            <a:endParaRPr lang="en-US" altLang="ja-JP" sz="1400" dirty="0" smtClean="0">
              <a:solidFill>
                <a:prstClr val="black"/>
              </a:solidFill>
              <a:latin typeface="+mn-ea"/>
              <a:ea typeface="+mn-ea"/>
            </a:endParaRPr>
          </a:p>
          <a:p>
            <a:pPr algn="l"/>
            <a:r>
              <a:rPr lang="ja-JP" altLang="en-US" sz="1400" dirty="0">
                <a:solidFill>
                  <a:prstClr val="black"/>
                </a:solidFill>
                <a:latin typeface="+mn-ea"/>
                <a:ea typeface="+mn-ea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  <a:ea typeface="+mn-ea"/>
              </a:rPr>
              <a:t>　当者の育成。　指導、教育して各県毎に配置。</a:t>
            </a:r>
            <a:endParaRPr lang="en-US" altLang="ja-JP" sz="1400" dirty="0" smtClean="0">
              <a:solidFill>
                <a:prstClr val="black"/>
              </a:solidFill>
              <a:latin typeface="+mn-ea"/>
              <a:ea typeface="+mn-ea"/>
            </a:endParaRPr>
          </a:p>
          <a:p>
            <a:pPr algn="l"/>
            <a:r>
              <a:rPr lang="ja-JP" altLang="en-US" sz="1400" dirty="0" smtClean="0">
                <a:solidFill>
                  <a:prstClr val="black"/>
                </a:solidFill>
                <a:latin typeface="+mn-ea"/>
                <a:ea typeface="+mn-ea"/>
              </a:rPr>
              <a:t>● 作業場所：　各地域の公共施設等。  </a:t>
            </a:r>
            <a:endParaRPr lang="en-US" altLang="ja-JP" sz="1400" dirty="0" smtClean="0">
              <a:solidFill>
                <a:prstClr val="black"/>
              </a:solidFill>
              <a:latin typeface="+mn-ea"/>
              <a:ea typeface="+mn-ea"/>
            </a:endParaRPr>
          </a:p>
          <a:p>
            <a:pPr algn="l"/>
            <a:r>
              <a:rPr lang="en-US" altLang="ja-JP" sz="1400" dirty="0">
                <a:solidFill>
                  <a:prstClr val="black"/>
                </a:solidFill>
                <a:latin typeface="+mn-ea"/>
                <a:ea typeface="+mn-ea"/>
              </a:rPr>
              <a:t> </a:t>
            </a:r>
            <a:r>
              <a:rPr lang="en-US" altLang="ja-JP" sz="1400" dirty="0" smtClean="0">
                <a:solidFill>
                  <a:prstClr val="black"/>
                </a:solidFill>
                <a:latin typeface="+mn-ea"/>
                <a:ea typeface="+mn-ea"/>
              </a:rPr>
              <a:t>  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  <a:ea typeface="+mn-ea"/>
              </a:rPr>
              <a:t>（駐車場・エレベータ・空調 等 </a:t>
            </a:r>
            <a:r>
              <a:rPr lang="en-US" altLang="ja-JP" sz="1400" dirty="0" smtClean="0">
                <a:solidFill>
                  <a:prstClr val="black"/>
                </a:solidFill>
                <a:latin typeface="+mn-ea"/>
                <a:ea typeface="+mn-ea"/>
              </a:rPr>
              <a:t>… 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  <a:ea typeface="+mn-ea"/>
              </a:rPr>
              <a:t>力作業の軽減）</a:t>
            </a:r>
            <a:endParaRPr lang="en-US" altLang="ja-JP" sz="1400" dirty="0" smtClean="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04908" y="4509120"/>
            <a:ext cx="4392488" cy="2031325"/>
          </a:xfrm>
          <a:prstGeom prst="rect">
            <a:avLst/>
          </a:prstGeom>
          <a:ln>
            <a:solidFill>
              <a:schemeClr val="accent1">
                <a:alpha val="99000"/>
              </a:schemeClr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400" b="1" dirty="0" smtClean="0">
                <a:solidFill>
                  <a:prstClr val="black"/>
                </a:solidFill>
                <a:latin typeface="+mn-ea"/>
              </a:rPr>
              <a:t>I</a:t>
            </a:r>
            <a:r>
              <a:rPr lang="ja-JP" altLang="en-US" sz="1400" b="1" dirty="0" smtClean="0">
                <a:solidFill>
                  <a:prstClr val="black"/>
                </a:solidFill>
                <a:latin typeface="+mn-ea"/>
              </a:rPr>
              <a:t>： 具体案</a:t>
            </a:r>
            <a:endParaRPr lang="en-US" altLang="ja-JP" sz="1400" b="1" dirty="0" smtClean="0">
              <a:solidFill>
                <a:prstClr val="black"/>
              </a:solidFill>
              <a:latin typeface="+mn-ea"/>
            </a:endParaRPr>
          </a:p>
          <a:p>
            <a:pPr lvl="0"/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●</a:t>
            </a:r>
            <a:r>
              <a:rPr lang="ja-JP" altLang="en-US" sz="1400" dirty="0">
                <a:solidFill>
                  <a:prstClr val="black"/>
                </a:solidFill>
                <a:latin typeface="+mn-ea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官について：　担当は各県内 （県市区町村史編纂・</a:t>
            </a:r>
            <a:endParaRPr lang="en-US" altLang="ja-JP" sz="1400" dirty="0" smtClean="0">
              <a:solidFill>
                <a:prstClr val="black"/>
              </a:solidFill>
              <a:latin typeface="+mn-ea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+mn-ea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　 郷土資料館等） と 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  <a:hlinkClick r:id="rId5"/>
              </a:rPr>
              <a:t>全史料協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 ・ 国文研等既存の情報</a:t>
            </a:r>
            <a:endParaRPr lang="en-US" altLang="ja-JP" sz="1400" dirty="0" smtClean="0">
              <a:solidFill>
                <a:prstClr val="black"/>
              </a:solidFill>
              <a:latin typeface="+mn-ea"/>
            </a:endParaRPr>
          </a:p>
          <a:p>
            <a:pPr lvl="0"/>
            <a:r>
              <a:rPr lang="en-US" altLang="ja-JP" sz="1400" dirty="0">
                <a:solidFill>
                  <a:prstClr val="black"/>
                </a:solidFill>
                <a:latin typeface="+mn-ea"/>
              </a:rPr>
              <a:t> </a:t>
            </a:r>
            <a:r>
              <a:rPr lang="en-US" altLang="ja-JP" sz="1400" dirty="0" smtClean="0">
                <a:solidFill>
                  <a:prstClr val="black"/>
                </a:solidFill>
                <a:latin typeface="+mn-ea"/>
              </a:rPr>
              <a:t>    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を基に連携して情報の収集。　作業人員は各役所の</a:t>
            </a:r>
            <a:endParaRPr lang="en-US" altLang="ja-JP" sz="1400" dirty="0" smtClean="0">
              <a:solidFill>
                <a:prstClr val="black"/>
              </a:solidFill>
              <a:latin typeface="+mn-ea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+mn-ea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　老齢者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情報</a:t>
            </a:r>
            <a:r>
              <a:rPr lang="ja-JP" altLang="en-US" sz="1400" dirty="0">
                <a:solidFill>
                  <a:prstClr val="black"/>
                </a:solidFill>
                <a:latin typeface="+mn-ea"/>
              </a:rPr>
              <a:t>の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把握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部署から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人材募集。</a:t>
            </a:r>
            <a:endParaRPr lang="en-US" altLang="ja-JP" sz="1400" dirty="0" smtClean="0">
              <a:solidFill>
                <a:prstClr val="black"/>
              </a:solidFill>
              <a:latin typeface="+mn-ea"/>
            </a:endParaRPr>
          </a:p>
          <a:p>
            <a:pPr lvl="0"/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●　民について：　募集された老齢者・女性方への作業</a:t>
            </a:r>
            <a:endParaRPr lang="en-US" altLang="ja-JP" sz="1400" dirty="0" smtClean="0">
              <a:solidFill>
                <a:prstClr val="black"/>
              </a:solidFill>
              <a:latin typeface="+mn-ea"/>
            </a:endParaRPr>
          </a:p>
          <a:p>
            <a:pPr lvl="0"/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     適正の確認と技術教育。</a:t>
            </a:r>
            <a:endParaRPr lang="en-US" altLang="ja-JP" sz="1400" dirty="0" smtClean="0">
              <a:solidFill>
                <a:prstClr val="black"/>
              </a:solidFill>
              <a:latin typeface="+mn-ea"/>
            </a:endParaRPr>
          </a:p>
          <a:p>
            <a:pPr lvl="0"/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● 予算：　</a:t>
            </a:r>
            <a:r>
              <a:rPr lang="en-US" altLang="ja-JP" sz="1400" dirty="0" smtClean="0">
                <a:solidFill>
                  <a:prstClr val="black"/>
                </a:solidFill>
                <a:latin typeface="+mn-ea"/>
              </a:rPr>
              <a:t>10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年間予算  </a:t>
            </a:r>
            <a:r>
              <a:rPr lang="en-US" altLang="ja-JP" sz="1400" dirty="0" smtClean="0">
                <a:solidFill>
                  <a:prstClr val="black"/>
                </a:solidFill>
                <a:latin typeface="+mn-ea"/>
                <a:hlinkClick r:id="rId6"/>
              </a:rPr>
              <a:t>900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  <a:hlinkClick r:id="rId6"/>
              </a:rPr>
              <a:t>億円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  （</a:t>
            </a:r>
            <a:r>
              <a:rPr lang="en-US" altLang="ja-JP" sz="1400" dirty="0" smtClean="0">
                <a:solidFill>
                  <a:prstClr val="black"/>
                </a:solidFill>
                <a:latin typeface="+mn-ea"/>
                <a:hlinkClick r:id="rId7"/>
              </a:rPr>
              <a:t>90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  <a:hlinkClick r:id="rId7"/>
              </a:rPr>
              <a:t>億円</a:t>
            </a:r>
            <a:r>
              <a:rPr lang="en-US" altLang="ja-JP" sz="1400" dirty="0" smtClean="0">
                <a:solidFill>
                  <a:prstClr val="black"/>
                </a:solidFill>
                <a:latin typeface="+mn-ea"/>
              </a:rPr>
              <a:t>/ 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年</a:t>
            </a:r>
            <a:r>
              <a:rPr lang="en-US" altLang="ja-JP" sz="1400" dirty="0" smtClean="0">
                <a:solidFill>
                  <a:prstClr val="black"/>
                </a:solidFill>
                <a:latin typeface="+mn-ea"/>
              </a:rPr>
              <a:t>×10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年）</a:t>
            </a:r>
            <a:endParaRPr lang="en-US" altLang="ja-JP" sz="1400" dirty="0" smtClean="0">
              <a:solidFill>
                <a:prstClr val="black"/>
              </a:solidFill>
              <a:latin typeface="+mn-ea"/>
            </a:endParaRPr>
          </a:p>
          <a:p>
            <a:pPr lvl="0"/>
            <a:r>
              <a:rPr lang="en-US" altLang="ja-JP" sz="1400" dirty="0">
                <a:solidFill>
                  <a:prstClr val="black"/>
                </a:solidFill>
                <a:latin typeface="+mn-ea"/>
              </a:rPr>
              <a:t> </a:t>
            </a:r>
            <a:r>
              <a:rPr lang="en-US" altLang="ja-JP" sz="1400" dirty="0" smtClean="0">
                <a:solidFill>
                  <a:prstClr val="black"/>
                </a:solidFill>
                <a:latin typeface="+mn-ea"/>
              </a:rPr>
              <a:t>   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全国  </a:t>
            </a:r>
            <a:r>
              <a:rPr lang="en-US" altLang="ja-JP" sz="1400" dirty="0" smtClean="0">
                <a:solidFill>
                  <a:prstClr val="black"/>
                </a:solidFill>
                <a:latin typeface="+mn-ea"/>
              </a:rPr>
              <a:t>1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都</a:t>
            </a:r>
            <a:r>
              <a:rPr lang="en-US" altLang="ja-JP" sz="1400" dirty="0" smtClean="0">
                <a:solidFill>
                  <a:prstClr val="black"/>
                </a:solidFill>
                <a:latin typeface="+mn-ea"/>
              </a:rPr>
              <a:t>1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道</a:t>
            </a:r>
            <a:r>
              <a:rPr lang="en-US" altLang="ja-JP" sz="1400" dirty="0" smtClean="0">
                <a:solidFill>
                  <a:prstClr val="black"/>
                </a:solidFill>
                <a:latin typeface="+mn-ea"/>
              </a:rPr>
              <a:t>2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府</a:t>
            </a:r>
            <a:r>
              <a:rPr lang="en-US" altLang="ja-JP" sz="1400" dirty="0" smtClean="0">
                <a:solidFill>
                  <a:prstClr val="black"/>
                </a:solidFill>
                <a:latin typeface="+mn-ea"/>
              </a:rPr>
              <a:t>43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県に網羅。</a:t>
            </a:r>
            <a:endParaRPr lang="en-US" altLang="ja-JP" sz="1400" dirty="0" smtClean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45253" y="2209373"/>
            <a:ext cx="8352929" cy="2117503"/>
          </a:xfrm>
          <a:prstGeom prst="rect">
            <a:avLst/>
          </a:prstGeom>
          <a:ln>
            <a:solidFill>
              <a:schemeClr val="accent1">
                <a:alpha val="99000"/>
              </a:schemeClr>
            </a:solidFill>
          </a:ln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endParaRPr lang="en-US" altLang="ja-JP" sz="1400" b="1" dirty="0" smtClean="0">
              <a:solidFill>
                <a:prstClr val="black"/>
              </a:solidFill>
              <a:latin typeface="+mn-ea"/>
            </a:endParaRPr>
          </a:p>
          <a:p>
            <a:pPr lvl="0">
              <a:spcBef>
                <a:spcPct val="20000"/>
              </a:spcBef>
            </a:pPr>
            <a:r>
              <a:rPr lang="en-US" altLang="ja-JP" sz="1400" b="1" dirty="0" smtClean="0">
                <a:solidFill>
                  <a:prstClr val="black"/>
                </a:solidFill>
                <a:latin typeface="+mn-ea"/>
              </a:rPr>
              <a:t>C</a:t>
            </a:r>
            <a:r>
              <a:rPr lang="ja-JP" altLang="en-US" sz="1400" b="1" dirty="0" smtClean="0">
                <a:solidFill>
                  <a:prstClr val="black"/>
                </a:solidFill>
                <a:latin typeface="+mn-ea"/>
              </a:rPr>
              <a:t>： 中心概念　　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日本・地方の活性化 （創生・雇用） は 「</a:t>
            </a:r>
            <a:r>
              <a:rPr lang="ja-JP" altLang="en-US" sz="14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古文書 の 管理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」 から</a:t>
            </a:r>
            <a:endParaRPr lang="en-US" altLang="ja-JP" sz="1400" dirty="0" smtClean="0">
              <a:solidFill>
                <a:prstClr val="black"/>
              </a:solidFill>
              <a:latin typeface="+mn-ea"/>
            </a:endParaRPr>
          </a:p>
          <a:p>
            <a:pPr lvl="0">
              <a:spcBef>
                <a:spcPct val="20000"/>
              </a:spcBef>
            </a:pPr>
            <a:endParaRPr lang="en-US" altLang="ja-JP" sz="1400" dirty="0" smtClean="0">
              <a:solidFill>
                <a:prstClr val="black"/>
              </a:solidFill>
              <a:latin typeface="+mn-ea"/>
            </a:endParaRPr>
          </a:p>
          <a:p>
            <a:pPr lvl="0">
              <a:spcBef>
                <a:spcPct val="20000"/>
              </a:spcBef>
            </a:pP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　　　　　　　　　</a:t>
            </a:r>
            <a:r>
              <a:rPr lang="ja-JP" altLang="en-US" sz="1400" dirty="0">
                <a:solidFill>
                  <a:prstClr val="black"/>
                </a:solidFill>
                <a:latin typeface="+mn-ea"/>
              </a:rPr>
              <a:t> 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 ● </a:t>
            </a:r>
            <a:r>
              <a:rPr lang="ja-JP" altLang="en-US" sz="1400" dirty="0">
                <a:solidFill>
                  <a:prstClr val="black"/>
                </a:solidFill>
                <a:latin typeface="+mn-ea"/>
              </a:rPr>
              <a:t>「老齢者方や女性」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に適する手作業。 （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  <a:hlinkClick r:id="rId8"/>
              </a:rPr>
              <a:t>補修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作業 ・ 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  <a:hlinkClick r:id="rId9"/>
              </a:rPr>
              <a:t>デジカメ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撮影）</a:t>
            </a:r>
            <a:endParaRPr lang="en-US" altLang="ja-JP" sz="1400" dirty="0" smtClean="0">
              <a:solidFill>
                <a:prstClr val="black"/>
              </a:solidFill>
              <a:latin typeface="+mn-ea"/>
            </a:endParaRPr>
          </a:p>
          <a:p>
            <a:pPr lvl="0">
              <a:spcBef>
                <a:spcPct val="200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+mn-ea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　　　　　　　　  ● 博物館・郷土資料館の充実。 （</a:t>
            </a:r>
            <a:r>
              <a:rPr lang="ja-JP" altLang="en-US" sz="1400" dirty="0">
                <a:solidFill>
                  <a:prstClr val="black"/>
                </a:solidFill>
                <a:latin typeface="+mn-ea"/>
                <a:hlinkClick r:id="rId10"/>
              </a:rPr>
              <a:t>観光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  <a:hlinkClick r:id="rId10"/>
              </a:rPr>
              <a:t>資源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 ・ 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  <a:hlinkClick r:id="rId11"/>
              </a:rPr>
              <a:t>災害対策 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・ 郷土愛）</a:t>
            </a:r>
            <a:endParaRPr lang="en-US" altLang="ja-JP" sz="1400" dirty="0" smtClean="0">
              <a:solidFill>
                <a:prstClr val="black"/>
              </a:solidFill>
              <a:latin typeface="+mn-ea"/>
            </a:endParaRPr>
          </a:p>
          <a:p>
            <a:pPr>
              <a:spcBef>
                <a:spcPct val="200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+mn-ea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　　　　　　　　  ● 海外からの受注。 （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史料補修者 の プロ化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）</a:t>
            </a:r>
            <a:endParaRPr lang="en-US" altLang="ja-JP" sz="1400" dirty="0" smtClean="0">
              <a:solidFill>
                <a:prstClr val="black"/>
              </a:solidFill>
              <a:latin typeface="+mn-ea"/>
            </a:endParaRPr>
          </a:p>
          <a:p>
            <a:pPr>
              <a:spcBef>
                <a:spcPct val="200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+mn-ea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　　　　　　　　  ● 「</a:t>
            </a:r>
            <a:r>
              <a:rPr lang="ja-JP" altLang="en-US" sz="1400" dirty="0">
                <a:solidFill>
                  <a:prstClr val="black"/>
                </a:solidFill>
                <a:latin typeface="+mn-ea"/>
              </a:rPr>
              <a:t>生きがいの創出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</a:rPr>
              <a:t>」 「老化の防止」 （医療負担の軽減）</a:t>
            </a:r>
            <a:endParaRPr lang="en-US" altLang="ja-JP" sz="1400" dirty="0" smtClean="0">
              <a:solidFill>
                <a:prstClr val="black"/>
              </a:solidFill>
              <a:latin typeface="+mn-ea"/>
            </a:endParaRPr>
          </a:p>
          <a:p>
            <a:pPr>
              <a:spcBef>
                <a:spcPct val="20000"/>
              </a:spcBef>
            </a:pPr>
            <a:endParaRPr lang="en-US" altLang="ja-JP" sz="1400" dirty="0" smtClean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04908" y="374062"/>
            <a:ext cx="4392488" cy="1600438"/>
          </a:xfrm>
          <a:prstGeom prst="rect">
            <a:avLst/>
          </a:prstGeom>
          <a:ln>
            <a:solidFill>
              <a:schemeClr val="accent1">
                <a:alpha val="99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400" b="1" dirty="0">
                <a:latin typeface="+mn-ea"/>
              </a:rPr>
              <a:t>S</a:t>
            </a:r>
            <a:r>
              <a:rPr lang="ja-JP" altLang="en-US" sz="1400" b="1" dirty="0" smtClean="0">
                <a:latin typeface="+mn-ea"/>
              </a:rPr>
              <a:t>： 情況</a:t>
            </a:r>
            <a:endParaRPr lang="en-US" altLang="ja-JP" sz="1400" b="1" dirty="0" smtClean="0">
              <a:latin typeface="+mn-ea"/>
            </a:endParaRPr>
          </a:p>
          <a:p>
            <a:r>
              <a:rPr lang="ja-JP" altLang="en-US" sz="1400" dirty="0" smtClean="0">
                <a:latin typeface="+mn-ea"/>
              </a:rPr>
              <a:t> 「古文書」 のみ が：</a:t>
            </a:r>
            <a:endParaRPr lang="en-US" altLang="ja-JP" sz="1400" dirty="0">
              <a:latin typeface="+mn-ea"/>
            </a:endParaRPr>
          </a:p>
          <a:p>
            <a:r>
              <a:rPr lang="en-US" altLang="ja-JP" sz="1400" dirty="0" smtClean="0">
                <a:latin typeface="+mn-ea"/>
              </a:rPr>
              <a:t> </a:t>
            </a:r>
            <a:r>
              <a:rPr lang="ja-JP" altLang="en-US" sz="1400" dirty="0" smtClean="0">
                <a:latin typeface="+mn-ea"/>
              </a:rPr>
              <a:t>● 日本国民が江戸時代以前から各地域にあった</a:t>
            </a:r>
            <a:endParaRPr lang="en-US" altLang="ja-JP" sz="1400" dirty="0" smtClean="0">
              <a:latin typeface="+mn-ea"/>
            </a:endParaRPr>
          </a:p>
          <a:p>
            <a:r>
              <a:rPr lang="ja-JP" altLang="en-US" sz="1400" dirty="0" smtClean="0">
                <a:latin typeface="+mn-ea"/>
              </a:rPr>
              <a:t>      寺子屋制度 等により 「識字率」 が世界最高峰の</a:t>
            </a:r>
            <a:r>
              <a:rPr lang="ja-JP" altLang="en-US" sz="1400" b="1" dirty="0" smtClean="0">
                <a:latin typeface="+mn-ea"/>
              </a:rPr>
              <a:t> </a:t>
            </a:r>
            <a:endParaRPr lang="en-US" altLang="ja-JP" sz="1400" b="1" dirty="0" smtClean="0">
              <a:latin typeface="+mn-ea"/>
            </a:endParaRPr>
          </a:p>
          <a:p>
            <a:r>
              <a:rPr lang="ja-JP" altLang="en-US" sz="1400" b="1" dirty="0" smtClean="0">
                <a:latin typeface="+mn-ea"/>
              </a:rPr>
              <a:t>  </a:t>
            </a:r>
            <a:r>
              <a:rPr lang="ja-JP" altLang="en-US" sz="1400" b="1" dirty="0">
                <a:latin typeface="+mn-ea"/>
              </a:rPr>
              <a:t>　</a:t>
            </a:r>
            <a:r>
              <a:rPr lang="ja-JP" altLang="en-US" sz="1400" dirty="0" smtClean="0">
                <a:latin typeface="+mn-ea"/>
              </a:rPr>
              <a:t>「文明国家」 であった 「事実」 を語る。 </a:t>
            </a:r>
            <a:endParaRPr lang="en-US" altLang="ja-JP" sz="1400" dirty="0" smtClean="0">
              <a:latin typeface="+mn-ea"/>
            </a:endParaRPr>
          </a:p>
          <a:p>
            <a:r>
              <a:rPr lang="ja-JP" altLang="en-US" sz="1400" dirty="0" smtClean="0">
                <a:latin typeface="+mn-ea"/>
              </a:rPr>
              <a:t> ●</a:t>
            </a:r>
            <a:r>
              <a:rPr lang="en-US" altLang="ja-JP" sz="1400" dirty="0">
                <a:latin typeface="+mn-ea"/>
              </a:rPr>
              <a:t> </a:t>
            </a:r>
            <a:r>
              <a:rPr lang="ja-JP" altLang="en-US" sz="1400" dirty="0" smtClean="0">
                <a:latin typeface="+mn-ea"/>
              </a:rPr>
              <a:t>世界人類に誇る 「知的財産」 の 「証拠」 </a:t>
            </a:r>
            <a:r>
              <a:rPr lang="ja-JP" altLang="en-US" sz="1400" dirty="0">
                <a:latin typeface="+mn-ea"/>
              </a:rPr>
              <a:t>となる</a:t>
            </a:r>
            <a:r>
              <a:rPr lang="ja-JP" altLang="en-US" sz="1400" dirty="0" smtClean="0">
                <a:latin typeface="+mn-ea"/>
              </a:rPr>
              <a:t>。</a:t>
            </a:r>
            <a:endParaRPr lang="en-US" altLang="ja-JP" sz="1400" dirty="0">
              <a:latin typeface="+mn-ea"/>
            </a:endParaRPr>
          </a:p>
          <a:p>
            <a:endParaRPr lang="en-US" altLang="ja-JP" sz="1400" dirty="0">
              <a:latin typeface="+mn-ea"/>
            </a:endParaRPr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4613013" y="386414"/>
            <a:ext cx="4392488" cy="1588086"/>
          </a:xfrm>
          <a:prstGeom prst="rect">
            <a:avLst/>
          </a:prstGeom>
          <a:ln>
            <a:solidFill>
              <a:schemeClr val="accent1">
                <a:alpha val="99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en-US" altLang="ja-JP" sz="1400" b="1" dirty="0" smtClean="0">
                <a:solidFill>
                  <a:prstClr val="black"/>
                </a:solidFill>
                <a:latin typeface="+mn-ea"/>
                <a:ea typeface="+mn-ea"/>
              </a:rPr>
              <a:t>V</a:t>
            </a:r>
            <a:r>
              <a:rPr lang="ja-JP" altLang="en-US" sz="1400" b="1" dirty="0">
                <a:solidFill>
                  <a:prstClr val="black"/>
                </a:solidFill>
                <a:latin typeface="+mn-ea"/>
                <a:ea typeface="+mn-ea"/>
              </a:rPr>
              <a:t>： </a:t>
            </a:r>
            <a:r>
              <a:rPr lang="ja-JP" altLang="en-US" sz="1400" b="1" dirty="0" smtClean="0">
                <a:solidFill>
                  <a:prstClr val="black"/>
                </a:solidFill>
                <a:latin typeface="+mn-ea"/>
                <a:ea typeface="+mn-ea"/>
              </a:rPr>
              <a:t>判断</a:t>
            </a:r>
            <a:endParaRPr lang="en-US" altLang="ja-JP" sz="1400" b="1" dirty="0" smtClean="0">
              <a:solidFill>
                <a:prstClr val="black"/>
              </a:solidFill>
              <a:latin typeface="+mn-ea"/>
              <a:ea typeface="+mn-ea"/>
            </a:endParaRPr>
          </a:p>
          <a:p>
            <a:pPr lvl="0" algn="l"/>
            <a:r>
              <a:rPr lang="ja-JP" altLang="en-US" sz="1400" dirty="0" smtClean="0">
                <a:solidFill>
                  <a:prstClr val="black"/>
                </a:solidFill>
                <a:latin typeface="+mn-ea"/>
                <a:ea typeface="+mn-ea"/>
              </a:rPr>
              <a:t>● 廃棄されている：</a:t>
            </a:r>
            <a:endParaRPr lang="en-US" altLang="ja-JP" sz="1400" dirty="0" smtClean="0">
              <a:solidFill>
                <a:prstClr val="black"/>
              </a:solidFill>
              <a:latin typeface="+mn-ea"/>
              <a:ea typeface="+mn-ea"/>
            </a:endParaRPr>
          </a:p>
          <a:p>
            <a:pPr lvl="0" algn="l"/>
            <a:r>
              <a:rPr lang="ja-JP" altLang="en-US" sz="1400" dirty="0" smtClean="0">
                <a:solidFill>
                  <a:prstClr val="black"/>
                </a:solidFill>
                <a:latin typeface="+mn-ea"/>
                <a:ea typeface="+mn-ea"/>
              </a:rPr>
              <a:t>　 今まで存在 してきた多くの古文書が、民家の蔵・地域  　</a:t>
            </a:r>
            <a:endParaRPr lang="en-US" altLang="ja-JP" sz="1400" dirty="0" smtClean="0">
              <a:solidFill>
                <a:prstClr val="black"/>
              </a:solidFill>
              <a:latin typeface="+mn-ea"/>
              <a:ea typeface="+mn-ea"/>
            </a:endParaRPr>
          </a:p>
          <a:p>
            <a:pPr lvl="0" algn="l"/>
            <a:r>
              <a:rPr lang="en-US" altLang="ja-JP" sz="1400" dirty="0">
                <a:solidFill>
                  <a:prstClr val="black"/>
                </a:solidFill>
                <a:latin typeface="+mn-ea"/>
                <a:ea typeface="+mn-ea"/>
              </a:rPr>
              <a:t>  </a:t>
            </a:r>
            <a:r>
              <a:rPr lang="en-US" altLang="ja-JP" sz="1400" dirty="0" smtClean="0">
                <a:solidFill>
                  <a:prstClr val="black"/>
                </a:solidFill>
                <a:latin typeface="+mn-ea"/>
                <a:ea typeface="+mn-ea"/>
              </a:rPr>
              <a:t> 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  <a:ea typeface="+mn-ea"/>
              </a:rPr>
              <a:t>資料館・公民館・図書館・元小学校等の片隅で死蔵、　  </a:t>
            </a:r>
            <a:endParaRPr lang="en-US" altLang="ja-JP" sz="1400" dirty="0" smtClean="0">
              <a:solidFill>
                <a:prstClr val="black"/>
              </a:solidFill>
              <a:latin typeface="+mn-ea"/>
              <a:ea typeface="+mn-ea"/>
            </a:endParaRPr>
          </a:p>
          <a:p>
            <a:pPr lvl="0" algn="l"/>
            <a:r>
              <a:rPr lang="en-US" altLang="ja-JP" sz="1400" dirty="0">
                <a:solidFill>
                  <a:prstClr val="black"/>
                </a:solidFill>
                <a:latin typeface="+mn-ea"/>
                <a:ea typeface="+mn-ea"/>
              </a:rPr>
              <a:t> </a:t>
            </a:r>
            <a:r>
              <a:rPr lang="en-US" altLang="ja-JP" sz="1400" dirty="0" smtClean="0">
                <a:solidFill>
                  <a:prstClr val="black"/>
                </a:solidFill>
                <a:latin typeface="+mn-ea"/>
                <a:ea typeface="+mn-ea"/>
              </a:rPr>
              <a:t>  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  <a:ea typeface="+mn-ea"/>
              </a:rPr>
              <a:t>調査される事無く </a:t>
            </a:r>
            <a:r>
              <a:rPr lang="ja-JP" altLang="en-US" sz="1400" dirty="0">
                <a:solidFill>
                  <a:prstClr val="black"/>
                </a:solidFill>
                <a:latin typeface="+mn-ea"/>
                <a:ea typeface="+mn-ea"/>
              </a:rPr>
              <a:t>「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  <a:ea typeface="+mn-ea"/>
              </a:rPr>
              <a:t>ゴミ」 として廃棄され続けている。● 「古文書」 の調査・補修 が出来る人材、それを育成</a:t>
            </a:r>
            <a:endParaRPr lang="en-US" altLang="ja-JP" sz="1400" dirty="0" smtClean="0">
              <a:solidFill>
                <a:prstClr val="black"/>
              </a:solidFill>
              <a:latin typeface="+mn-ea"/>
              <a:ea typeface="+mn-ea"/>
            </a:endParaRPr>
          </a:p>
          <a:p>
            <a:pPr lvl="0" algn="l"/>
            <a:r>
              <a:rPr lang="ja-JP" altLang="en-US" sz="1400" dirty="0" smtClean="0">
                <a:solidFill>
                  <a:prstClr val="black"/>
                </a:solidFill>
                <a:latin typeface="+mn-ea"/>
                <a:ea typeface="+mn-ea"/>
              </a:rPr>
              <a:t>   する環境が減少。（</a:t>
            </a:r>
            <a:r>
              <a:rPr lang="en-US" altLang="ja-JP" sz="1400" dirty="0" smtClean="0">
                <a:solidFill>
                  <a:prstClr val="black"/>
                </a:solidFill>
                <a:latin typeface="+mn-ea"/>
                <a:ea typeface="+mn-ea"/>
              </a:rPr>
              <a:t>10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  <a:ea typeface="+mn-ea"/>
              </a:rPr>
              <a:t>年後では不可能 </a:t>
            </a:r>
            <a:r>
              <a:rPr lang="ja-JP" altLang="en-US" sz="1400" dirty="0" smtClean="0">
                <a:latin typeface="+mn-ea"/>
                <a:hlinkClick r:id="rId12"/>
              </a:rPr>
              <a:t>現場</a:t>
            </a:r>
            <a:r>
              <a:rPr lang="ja-JP" altLang="en-US" sz="1400" dirty="0" smtClean="0">
                <a:latin typeface="+mn-ea"/>
              </a:rPr>
              <a:t> ・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  <a:ea typeface="+mn-ea"/>
              </a:rPr>
              <a:t> 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  <a:ea typeface="+mn-ea"/>
                <a:hlinkClick r:id="rId13"/>
              </a:rPr>
              <a:t>詳細</a:t>
            </a:r>
            <a:r>
              <a:rPr lang="ja-JP" altLang="en-US" sz="1400" dirty="0" smtClean="0">
                <a:solidFill>
                  <a:prstClr val="black"/>
                </a:solidFill>
                <a:latin typeface="+mn-ea"/>
                <a:ea typeface="+mn-ea"/>
              </a:rPr>
              <a:t>）</a:t>
            </a:r>
            <a:endParaRPr lang="en-US" altLang="ja-JP" sz="1400" dirty="0" smtClean="0">
              <a:solidFill>
                <a:prstClr val="black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8532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65</Words>
  <Application>Microsoft Office PowerPoint</Application>
  <PresentationFormat>画面に合わせる (4:3)</PresentationFormat>
  <Paragraphs>39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yoshitaka</dc:creator>
  <cp:lastModifiedBy>yoshitaka</cp:lastModifiedBy>
  <cp:revision>91</cp:revision>
  <cp:lastPrinted>2015-10-17T08:15:53Z</cp:lastPrinted>
  <dcterms:created xsi:type="dcterms:W3CDTF">2015-10-01T02:17:04Z</dcterms:created>
  <dcterms:modified xsi:type="dcterms:W3CDTF">2015-10-19T06:32:28Z</dcterms:modified>
</cp:coreProperties>
</file>